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4"/>
  </p:notesMasterIdLst>
  <p:sldIdLst>
    <p:sldId id="256" r:id="rId2"/>
    <p:sldId id="257" r:id="rId3"/>
    <p:sldId id="294" r:id="rId4"/>
    <p:sldId id="300" r:id="rId5"/>
    <p:sldId id="314" r:id="rId6"/>
    <p:sldId id="315" r:id="rId7"/>
    <p:sldId id="316" r:id="rId8"/>
    <p:sldId id="317" r:id="rId9"/>
    <p:sldId id="324" r:id="rId10"/>
    <p:sldId id="326" r:id="rId11"/>
    <p:sldId id="327" r:id="rId12"/>
    <p:sldId id="328" r:id="rId13"/>
    <p:sldId id="330" r:id="rId14"/>
    <p:sldId id="321" r:id="rId15"/>
    <p:sldId id="331" r:id="rId16"/>
    <p:sldId id="332" r:id="rId17"/>
    <p:sldId id="322" r:id="rId18"/>
    <p:sldId id="333" r:id="rId19"/>
    <p:sldId id="323" r:id="rId20"/>
    <p:sldId id="334" r:id="rId21"/>
    <p:sldId id="291" r:id="rId22"/>
    <p:sldId id="286" r:id="rId23"/>
  </p:sldIdLst>
  <p:sldSz cx="9144000" cy="5143500" type="screen16x9"/>
  <p:notesSz cx="6858000" cy="9144000"/>
  <p:embeddedFontLst>
    <p:embeddedFont>
      <p:font typeface="Google Sans" panose="020B0600000101010101" charset="0"/>
      <p:regular r:id="rId25"/>
      <p:bold r:id="rId26"/>
      <p:italic r:id="rId27"/>
      <p:boldItalic r:id="rId28"/>
    </p:embeddedFont>
    <p:embeddedFont>
      <p:font typeface="Google Sans Medium" panose="020B0600000101010101" charset="0"/>
      <p:regular r:id="rId29"/>
      <p:bold r:id="rId30"/>
      <p:italic r:id="rId31"/>
      <p:boldItalic r:id="rId32"/>
    </p:embeddedFont>
    <p:embeddedFont>
      <p:font typeface="Roboto Mono Light" panose="00000009000000000000" pitchFamily="49" charset="0"/>
      <p:regular r:id="rId33"/>
      <p:bold r:id="rId34"/>
      <p:italic r:id="rId35"/>
      <p:boldItalic r:id="rId36"/>
    </p:embeddedFont>
    <p:embeddedFont>
      <p:font typeface="맑은 고딕 Semilight" panose="020B0502040204020203" pitchFamily="50" charset="-127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1F3"/>
    <a:srgbClr val="CFD9FB"/>
    <a:srgbClr val="E9E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31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6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614400" cy="1638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강화학습</a:t>
            </a:r>
            <a:br>
              <a:rPr lang="en-US" altLang="ko-KR" sz="4400" dirty="0"/>
            </a:br>
            <a:r>
              <a:rPr lang="ko-KR" altLang="en-US" sz="4400" dirty="0"/>
              <a:t>과제 </a:t>
            </a:r>
            <a:r>
              <a:rPr lang="en-US" altLang="ko-KR" sz="4400" dirty="0"/>
              <a:t>5-2, 6-1</a:t>
            </a:r>
            <a:endParaRPr sz="4400" dirty="0"/>
          </a:p>
        </p:txBody>
      </p:sp>
      <p:sp>
        <p:nvSpPr>
          <p:cNvPr id="2" name="Google Shape;91;p22">
            <a:extLst>
              <a:ext uri="{FF2B5EF4-FFF2-40B4-BE49-F238E27FC236}">
                <a16:creationId xmlns:a16="http://schemas.microsoft.com/office/drawing/2014/main" id="{67757C8A-96AB-29A7-629F-2C263FBF2691}"/>
              </a:ext>
            </a:extLst>
          </p:cNvPr>
          <p:cNvSpPr txBox="1">
            <a:spLocks/>
          </p:cNvSpPr>
          <p:nvPr/>
        </p:nvSpPr>
        <p:spPr>
          <a:xfrm>
            <a:off x="430400" y="3220572"/>
            <a:ext cx="5634224" cy="96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altLang="ko-KR" sz="1800" dirty="0"/>
              <a:t>20204062 </a:t>
            </a:r>
            <a:r>
              <a:rPr lang="ko-KR" altLang="en-US" sz="1800" dirty="0"/>
              <a:t>이인규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1600" dirty="0"/>
              <a:t>첫 방문</a:t>
            </a:r>
            <a:r>
              <a:rPr lang="en-US" altLang="ko-KR" sz="1600" dirty="0"/>
              <a:t>, </a:t>
            </a:r>
            <a:r>
              <a:rPr lang="ko-KR" altLang="en-US" sz="1600" dirty="0"/>
              <a:t>모든 방문 몬테카를로 제어 결과 분석</a:t>
            </a:r>
            <a:br>
              <a:rPr lang="en-US" altLang="ko-KR" sz="1600" dirty="0"/>
            </a:br>
            <a:r>
              <a:rPr lang="ko-KR" altLang="en-US" sz="1600" dirty="0"/>
              <a:t>상태</a:t>
            </a:r>
            <a:r>
              <a:rPr lang="en-US" altLang="ko-KR" sz="1600" dirty="0"/>
              <a:t>-</a:t>
            </a:r>
            <a:r>
              <a:rPr lang="ko-KR" altLang="en-US" sz="1600" dirty="0"/>
              <a:t>가치 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9C2535-2674-4C47-70B7-8D91425EEC09}"/>
              </a:ext>
            </a:extLst>
          </p:cNvPr>
          <p:cNvSpPr/>
          <p:nvPr/>
        </p:nvSpPr>
        <p:spPr>
          <a:xfrm>
            <a:off x="185235" y="1031284"/>
            <a:ext cx="4770147" cy="387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첫 방문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037809-7BB9-1457-C94F-354292D66EBD}"/>
              </a:ext>
            </a:extLst>
          </p:cNvPr>
          <p:cNvSpPr/>
          <p:nvPr/>
        </p:nvSpPr>
        <p:spPr>
          <a:xfrm>
            <a:off x="5271247" y="1031283"/>
            <a:ext cx="3803417" cy="387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모든 방문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9D5D6A-DA57-8480-0CA1-A0AE3340E8D9}"/>
              </a:ext>
            </a:extLst>
          </p:cNvPr>
          <p:cNvCxnSpPr>
            <a:cxnSpLocks/>
          </p:cNvCxnSpPr>
          <p:nvPr/>
        </p:nvCxnSpPr>
        <p:spPr>
          <a:xfrm>
            <a:off x="5123329" y="0"/>
            <a:ext cx="0" cy="51435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512B6EE-78DB-031E-E0EE-8562B42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5" y="1488486"/>
            <a:ext cx="4240785" cy="33684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7335CB-5C18-1DAC-E48D-8A4AA448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44" y="1488486"/>
            <a:ext cx="3861120" cy="30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9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1600" dirty="0"/>
              <a:t>첫 방문</a:t>
            </a:r>
            <a:r>
              <a:rPr lang="en-US" altLang="ko-KR" sz="1600" dirty="0"/>
              <a:t>, </a:t>
            </a:r>
            <a:r>
              <a:rPr lang="ko-KR" altLang="en-US" sz="1600" dirty="0"/>
              <a:t>모든 방문 몬테카를로 제어 결과 분석</a:t>
            </a:r>
            <a:br>
              <a:rPr lang="en-US" altLang="ko-KR" sz="1600" dirty="0"/>
            </a:br>
            <a:r>
              <a:rPr lang="ko-KR" altLang="en-US" sz="1600" dirty="0"/>
              <a:t>상태</a:t>
            </a:r>
            <a:r>
              <a:rPr lang="en-US" altLang="ko-KR" sz="1600" dirty="0"/>
              <a:t>-</a:t>
            </a:r>
            <a:r>
              <a:rPr lang="ko-KR" altLang="en-US" sz="1600" dirty="0"/>
              <a:t>가치 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9C2535-2674-4C47-70B7-8D91425EEC09}"/>
              </a:ext>
            </a:extLst>
          </p:cNvPr>
          <p:cNvSpPr/>
          <p:nvPr/>
        </p:nvSpPr>
        <p:spPr>
          <a:xfrm>
            <a:off x="185235" y="1031284"/>
            <a:ext cx="4770147" cy="387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첫 방문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037809-7BB9-1457-C94F-354292D66EBD}"/>
              </a:ext>
            </a:extLst>
          </p:cNvPr>
          <p:cNvSpPr/>
          <p:nvPr/>
        </p:nvSpPr>
        <p:spPr>
          <a:xfrm>
            <a:off x="5271247" y="1031283"/>
            <a:ext cx="3803417" cy="387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모든 방문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9D5D6A-DA57-8480-0CA1-A0AE3340E8D9}"/>
              </a:ext>
            </a:extLst>
          </p:cNvPr>
          <p:cNvCxnSpPr>
            <a:cxnSpLocks/>
          </p:cNvCxnSpPr>
          <p:nvPr/>
        </p:nvCxnSpPr>
        <p:spPr>
          <a:xfrm>
            <a:off x="5123329" y="0"/>
            <a:ext cx="0" cy="51435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7A5798D-E7FF-FBC2-1E00-2F4832D11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6" y="2524802"/>
            <a:ext cx="2457793" cy="2381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4DDF1A-BD1F-5B61-2C8A-62216E8B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5" y="1583068"/>
            <a:ext cx="3419952" cy="8573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0564C7-A81D-45A2-FD13-46954B9F4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35" y="2933151"/>
            <a:ext cx="4812144" cy="2179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B8EFBA1-FAF5-5540-DCD9-73F567C09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280" y="2496804"/>
            <a:ext cx="2381582" cy="2286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24CD6DB-630C-16E4-17C4-15E9042C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280" y="1497331"/>
            <a:ext cx="3448531" cy="9431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E1DDC9-1969-017C-67DA-9C9FCAC74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779" y="3281381"/>
            <a:ext cx="5448510" cy="21794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F3FA38-E37A-329B-2F6F-EA5AB6D44C89}"/>
              </a:ext>
            </a:extLst>
          </p:cNvPr>
          <p:cNvSpPr/>
          <p:nvPr/>
        </p:nvSpPr>
        <p:spPr>
          <a:xfrm>
            <a:off x="2473418" y="4279025"/>
            <a:ext cx="5299821" cy="703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행동</a:t>
            </a:r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dirty="0">
                <a:solidFill>
                  <a:schemeClr val="tx1"/>
                </a:solidFill>
              </a:rPr>
              <a:t>가치 함수 또한 모든 방문에서 더 높은 오차가 발생했습니다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하지만 두 방식의 성공률과 </a:t>
            </a:r>
            <a:r>
              <a:rPr lang="ko-KR" altLang="en-US" sz="1400" dirty="0" err="1">
                <a:solidFill>
                  <a:schemeClr val="tx1"/>
                </a:solidFill>
              </a:rPr>
              <a:t>반환값은</a:t>
            </a:r>
            <a:r>
              <a:rPr lang="ko-KR" altLang="en-US" sz="1400" dirty="0">
                <a:solidFill>
                  <a:schemeClr val="tx1"/>
                </a:solidFill>
              </a:rPr>
              <a:t> 같습니다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2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2800" dirty="0"/>
              <a:t>그래프로 비교하기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9C2535-2674-4C47-70B7-8D91425EEC09}"/>
              </a:ext>
            </a:extLst>
          </p:cNvPr>
          <p:cNvSpPr/>
          <p:nvPr/>
        </p:nvSpPr>
        <p:spPr>
          <a:xfrm>
            <a:off x="185235" y="1031284"/>
            <a:ext cx="4770147" cy="387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첫 방문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037809-7BB9-1457-C94F-354292D66EBD}"/>
              </a:ext>
            </a:extLst>
          </p:cNvPr>
          <p:cNvSpPr/>
          <p:nvPr/>
        </p:nvSpPr>
        <p:spPr>
          <a:xfrm>
            <a:off x="5271247" y="1031283"/>
            <a:ext cx="3803417" cy="387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모든 방문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9D5D6A-DA57-8480-0CA1-A0AE3340E8D9}"/>
              </a:ext>
            </a:extLst>
          </p:cNvPr>
          <p:cNvCxnSpPr>
            <a:cxnSpLocks/>
          </p:cNvCxnSpPr>
          <p:nvPr/>
        </p:nvCxnSpPr>
        <p:spPr>
          <a:xfrm>
            <a:off x="5123329" y="0"/>
            <a:ext cx="0" cy="51435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>
            <a:extLst>
              <a:ext uri="{FF2B5EF4-FFF2-40B4-BE49-F238E27FC236}">
                <a16:creationId xmlns:a16="http://schemas.microsoft.com/office/drawing/2014/main" id="{EF916F58-8339-809B-FDBF-B655720D4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5" y="1488486"/>
            <a:ext cx="4424226" cy="19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6F2EF31-83E4-C3B8-0660-A71F37064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438" y="1488486"/>
            <a:ext cx="4424226" cy="19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21D22C9-3ADA-DF51-B3C0-5B977FD820BE}"/>
              </a:ext>
            </a:extLst>
          </p:cNvPr>
          <p:cNvSpPr/>
          <p:nvPr/>
        </p:nvSpPr>
        <p:spPr>
          <a:xfrm>
            <a:off x="2473418" y="4279025"/>
            <a:ext cx="5299821" cy="703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첫 방문 방식이 목표 값에 더 가까운 것을 알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7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6713C-C083-1C46-F9EC-90625296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6-1</a:t>
            </a:r>
            <a:br>
              <a:rPr lang="en-US" altLang="ko-KR" dirty="0"/>
            </a:br>
            <a:r>
              <a:rPr lang="ko-KR" altLang="en-US" dirty="0"/>
              <a:t>앞의 </a:t>
            </a:r>
            <a:r>
              <a:rPr lang="ko-KR" altLang="en-US" dirty="0" err="1"/>
              <a:t>프로즌</a:t>
            </a:r>
            <a:r>
              <a:rPr lang="ko-KR" altLang="en-US" dirty="0"/>
              <a:t> 레이크 예의 시차 학습 실행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502227-790A-C7B9-A386-45CC69618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10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시차 학습 알고리즘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FAD76-F22B-1CEF-FC7A-0700D602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16689"/>
            <a:ext cx="6754168" cy="3486637"/>
          </a:xfrm>
          <a:prstGeom prst="rect">
            <a:avLst/>
          </a:prstGeom>
        </p:spPr>
      </p:pic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21C2DC1C-CFF1-5A55-CF59-1B0D1FA52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312254"/>
              </p:ext>
            </p:extLst>
          </p:nvPr>
        </p:nvGraphicFramePr>
        <p:xfrm>
          <a:off x="6104965" y="1727947"/>
          <a:ext cx="3039036" cy="3415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518">
                  <a:extLst>
                    <a:ext uri="{9D8B030D-6E8A-4147-A177-3AD203B41FA5}">
                      <a16:colId xmlns:a16="http://schemas.microsoft.com/office/drawing/2014/main" val="2510224001"/>
                    </a:ext>
                  </a:extLst>
                </a:gridCol>
                <a:gridCol w="1519518">
                  <a:extLst>
                    <a:ext uri="{9D8B030D-6E8A-4147-A177-3AD203B41FA5}">
                      <a16:colId xmlns:a16="http://schemas.microsoft.com/office/drawing/2014/main" val="732396963"/>
                    </a:ext>
                  </a:extLst>
                </a:gridCol>
              </a:tblGrid>
              <a:tr h="40952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시차 학습 알고리즘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63756"/>
                  </a:ext>
                </a:extLst>
              </a:tr>
              <a:tr h="2316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매개변수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 </a:t>
                      </a:r>
                      <a:r>
                        <a:rPr lang="ko-KR" altLang="en-US" sz="1100" dirty="0" err="1"/>
                        <a:t>알파값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02546"/>
                  </a:ext>
                </a:extLst>
              </a:tr>
              <a:tr h="231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pi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정책 람다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153289"/>
                  </a:ext>
                </a:extLst>
              </a:tr>
              <a:tr h="231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env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22039"/>
                  </a:ext>
                </a:extLst>
              </a:tr>
              <a:tr h="231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gamma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할인율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503277"/>
                  </a:ext>
                </a:extLst>
              </a:tr>
              <a:tr h="231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init_alpha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최초 </a:t>
                      </a:r>
                      <a:r>
                        <a:rPr lang="ko-KR" altLang="en-US" sz="900" dirty="0" err="1"/>
                        <a:t>알파값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4693"/>
                  </a:ext>
                </a:extLst>
              </a:tr>
              <a:tr h="231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min_alpha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최소 </a:t>
                      </a:r>
                      <a:r>
                        <a:rPr lang="ko-KR" altLang="en-US" sz="900" dirty="0" err="1"/>
                        <a:t>알파값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15644"/>
                  </a:ext>
                </a:extLst>
              </a:tr>
              <a:tr h="231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alpha_decay_ratio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알파값</a:t>
                      </a:r>
                      <a:r>
                        <a:rPr lang="ko-KR" altLang="en-US" sz="900" dirty="0"/>
                        <a:t> 감가비율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60740"/>
                  </a:ext>
                </a:extLst>
              </a:tr>
              <a:tr h="231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n_episodes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에피소드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20600"/>
                  </a:ext>
                </a:extLst>
              </a:tr>
              <a:tr h="3194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리턴 </a:t>
                      </a:r>
                      <a:r>
                        <a:rPr lang="en-US" altLang="ko-KR" sz="900" dirty="0"/>
                        <a:t>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317813"/>
                  </a:ext>
                </a:extLst>
              </a:tr>
              <a:tr h="231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상태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가치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218015"/>
                  </a:ext>
                </a:extLst>
              </a:tr>
              <a:tr h="370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V_track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상태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가치 함수 경험 </a:t>
                      </a:r>
                      <a:r>
                        <a:rPr lang="ko-KR" altLang="en-US" sz="900" dirty="0" err="1"/>
                        <a:t>튜플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909893"/>
                  </a:ext>
                </a:extLst>
              </a:tr>
              <a:tr h="231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targets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각 시간의 </a:t>
                      </a:r>
                      <a:r>
                        <a:rPr lang="en-US" altLang="ko-KR" sz="900" dirty="0"/>
                        <a:t>TD </a:t>
                      </a:r>
                      <a:r>
                        <a:rPr lang="ko-KR" altLang="en-US" sz="900" dirty="0"/>
                        <a:t>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480186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98E828B-9E1B-B0FD-EF5E-3CB531BCF139}"/>
              </a:ext>
            </a:extLst>
          </p:cNvPr>
          <p:cNvSpPr/>
          <p:nvPr/>
        </p:nvSpPr>
        <p:spPr>
          <a:xfrm>
            <a:off x="5230906" y="161363"/>
            <a:ext cx="385899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주변 상태의 가치함수 예측 값을 사용하여 현재 상태의 가치함수 예측 값을 갱신한다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19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환경 및 초기 정책 선언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FE7176-0113-A0DC-E9C6-74D13545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21548"/>
            <a:ext cx="3115110" cy="210531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6D84559-15BF-EF67-8E83-207C730B0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769852"/>
              </p:ext>
            </p:extLst>
          </p:nvPr>
        </p:nvGraphicFramePr>
        <p:xfrm>
          <a:off x="5619665" y="1332500"/>
          <a:ext cx="2865427" cy="914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65427">
                  <a:extLst>
                    <a:ext uri="{9D8B030D-6E8A-4147-A177-3AD203B41FA5}">
                      <a16:colId xmlns:a16="http://schemas.microsoft.com/office/drawing/2014/main" val="26501865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목표 </a:t>
                      </a:r>
                      <a:r>
                        <a:rPr lang="en-US" altLang="ko-KR" dirty="0"/>
                        <a:t>state : 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914194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할인율 </a:t>
                      </a:r>
                      <a:r>
                        <a:rPr lang="en-US" altLang="ko-KR" dirty="0"/>
                        <a:t>gamma : 0.99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28132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에피소드 수 </a:t>
                      </a:r>
                      <a:r>
                        <a:rPr lang="en-US" altLang="ko-KR" dirty="0" err="1"/>
                        <a:t>n_episodes</a:t>
                      </a:r>
                      <a:r>
                        <a:rPr lang="en-US" altLang="ko-KR" dirty="0"/>
                        <a:t> : 2500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37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04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2400" dirty="0"/>
              <a:t>시차 학습을 통한 상태</a:t>
            </a:r>
            <a:r>
              <a:rPr lang="en-US" altLang="ko-KR" sz="2400" dirty="0"/>
              <a:t>-</a:t>
            </a:r>
            <a:r>
              <a:rPr lang="ko-KR" altLang="en-US" sz="2400" dirty="0"/>
              <a:t>가치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C0179C-752B-8B22-BBEC-73EC21EA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162743"/>
            <a:ext cx="3458058" cy="2105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B22413-DDA7-7F03-46B7-1C37BAC63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981" y="1162743"/>
            <a:ext cx="1770685" cy="36441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982110-E2E3-4E65-7C15-6DF534BD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53" y="1162743"/>
            <a:ext cx="3203411" cy="19541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7A9153-B8AE-0894-A7E0-15DF8834646B}"/>
              </a:ext>
            </a:extLst>
          </p:cNvPr>
          <p:cNvSpPr/>
          <p:nvPr/>
        </p:nvSpPr>
        <p:spPr>
          <a:xfrm>
            <a:off x="2178146" y="4279025"/>
            <a:ext cx="5554476" cy="703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시차 학습을 통해 찾은 상태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가치 함수의 </a:t>
            </a:r>
            <a:r>
              <a:rPr lang="en-US" altLang="ko-KR" dirty="0">
                <a:solidFill>
                  <a:schemeClr val="tx1"/>
                </a:solidFill>
              </a:rPr>
              <a:t>RMSE </a:t>
            </a:r>
            <a:r>
              <a:rPr lang="ko-KR" altLang="en-US" dirty="0">
                <a:solidFill>
                  <a:schemeClr val="tx1"/>
                </a:solidFill>
              </a:rPr>
              <a:t>오차 값은 </a:t>
            </a:r>
            <a:r>
              <a:rPr lang="en-US" altLang="ko-KR" dirty="0">
                <a:solidFill>
                  <a:schemeClr val="tx1"/>
                </a:solidFill>
              </a:rPr>
              <a:t>0.0058</a:t>
            </a:r>
            <a:r>
              <a:rPr lang="ko-KR" altLang="en-US" dirty="0">
                <a:solidFill>
                  <a:schemeClr val="tx1"/>
                </a:solidFill>
              </a:rPr>
              <a:t>로 기존의 방식들보다 매우 작은 수치를 보여줍니다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7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-</a:t>
            </a:r>
            <a:r>
              <a:rPr lang="ko-KR" altLang="en-US" dirty="0"/>
              <a:t>가치 함수 변화 그래프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18C2616-EB83-570A-9467-42A34AAE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6" y="1041703"/>
            <a:ext cx="7772400" cy="350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E7F57A-0467-126C-40B5-95936D366E72}"/>
              </a:ext>
            </a:extLst>
          </p:cNvPr>
          <p:cNvSpPr/>
          <p:nvPr/>
        </p:nvSpPr>
        <p:spPr>
          <a:xfrm>
            <a:off x="2178146" y="4279025"/>
            <a:ext cx="5554476" cy="703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기존의 방식들보다 훨씬 목표 </a:t>
            </a:r>
            <a:r>
              <a:rPr lang="ko-KR" altLang="en-US" dirty="0" err="1">
                <a:solidFill>
                  <a:schemeClr val="tx1"/>
                </a:solidFill>
              </a:rPr>
              <a:t>가치값에</a:t>
            </a:r>
            <a:r>
              <a:rPr lang="ko-KR" altLang="en-US" dirty="0">
                <a:solidFill>
                  <a:schemeClr val="tx1"/>
                </a:solidFill>
              </a:rPr>
              <a:t> 수렴하는 모습을 볼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84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dirty="0"/>
              <a:t>TD, N </a:t>
            </a:r>
            <a:r>
              <a:rPr lang="ko-KR" altLang="en-US" dirty="0"/>
              <a:t>단계 예측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D5CCF-9516-3566-9B35-833BC55BF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30327"/>
            <a:ext cx="4770148" cy="4005595"/>
          </a:xfrm>
          <a:prstGeom prst="rect">
            <a:avLst/>
          </a:prstGeom>
        </p:spPr>
      </p:pic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23DCC0A0-0644-8E46-A680-73EC21208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477261"/>
              </p:ext>
            </p:extLst>
          </p:nvPr>
        </p:nvGraphicFramePr>
        <p:xfrm>
          <a:off x="6095018" y="1956547"/>
          <a:ext cx="3048982" cy="318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491">
                  <a:extLst>
                    <a:ext uri="{9D8B030D-6E8A-4147-A177-3AD203B41FA5}">
                      <a16:colId xmlns:a16="http://schemas.microsoft.com/office/drawing/2014/main" val="2510224001"/>
                    </a:ext>
                  </a:extLst>
                </a:gridCol>
                <a:gridCol w="1524491">
                  <a:extLst>
                    <a:ext uri="{9D8B030D-6E8A-4147-A177-3AD203B41FA5}">
                      <a16:colId xmlns:a16="http://schemas.microsoft.com/office/drawing/2014/main" val="732396963"/>
                    </a:ext>
                  </a:extLst>
                </a:gridCol>
              </a:tblGrid>
              <a:tr h="43171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몬테카를로 제어 알고리즘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63756"/>
                  </a:ext>
                </a:extLst>
              </a:tr>
              <a:tr h="2370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매개변수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 </a:t>
                      </a:r>
                      <a:r>
                        <a:rPr lang="ko-KR" altLang="en-US" sz="1100" dirty="0" err="1"/>
                        <a:t>알파값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02546"/>
                  </a:ext>
                </a:extLst>
              </a:tr>
              <a:tr h="237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pi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정책 람다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153289"/>
                  </a:ext>
                </a:extLst>
              </a:tr>
              <a:tr h="237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gamma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할인율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22039"/>
                  </a:ext>
                </a:extLst>
              </a:tr>
              <a:tr h="237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init_alpha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최초 </a:t>
                      </a:r>
                      <a:r>
                        <a:rPr lang="ko-KR" altLang="en-US" sz="900" dirty="0" err="1"/>
                        <a:t>알파값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503277"/>
                  </a:ext>
                </a:extLst>
              </a:tr>
              <a:tr h="237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min_alpha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최소 </a:t>
                      </a:r>
                      <a:r>
                        <a:rPr lang="ko-KR" altLang="en-US" sz="900" dirty="0" err="1"/>
                        <a:t>알파값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4693"/>
                  </a:ext>
                </a:extLst>
              </a:tr>
              <a:tr h="241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alpha_decay_ratio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알파값</a:t>
                      </a:r>
                      <a:r>
                        <a:rPr lang="ko-KR" altLang="en-US" sz="900" dirty="0"/>
                        <a:t> 감가비율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15644"/>
                  </a:ext>
                </a:extLst>
              </a:tr>
              <a:tr h="237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n_step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N-</a:t>
                      </a:r>
                      <a:r>
                        <a:rPr lang="ko-KR" altLang="en-US" sz="900" dirty="0"/>
                        <a:t>스텝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60740"/>
                  </a:ext>
                </a:extLst>
              </a:tr>
              <a:tr h="237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n_episodes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에피소드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20600"/>
                  </a:ext>
                </a:extLst>
              </a:tr>
              <a:tr h="2377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리턴 </a:t>
                      </a:r>
                      <a:r>
                        <a:rPr lang="en-US" altLang="ko-KR" sz="900" dirty="0"/>
                        <a:t>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317813"/>
                  </a:ext>
                </a:extLst>
              </a:tr>
              <a:tr h="237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상태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가치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218015"/>
                  </a:ext>
                </a:extLst>
              </a:tr>
              <a:tr h="379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V_track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상태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가치 함수 경험 </a:t>
                      </a:r>
                      <a:r>
                        <a:rPr lang="ko-KR" altLang="en-US" sz="900" dirty="0" err="1"/>
                        <a:t>튜플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8247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BA00257-1125-FD95-32C1-1DF433F49F89}"/>
              </a:ext>
            </a:extLst>
          </p:cNvPr>
          <p:cNvSpPr/>
          <p:nvPr/>
        </p:nvSpPr>
        <p:spPr>
          <a:xfrm>
            <a:off x="3798794" y="1030327"/>
            <a:ext cx="396688" cy="1261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025C9-32B5-697E-F6C7-C9CB7A6C272A}"/>
              </a:ext>
            </a:extLst>
          </p:cNvPr>
          <p:cNvSpPr/>
          <p:nvPr/>
        </p:nvSpPr>
        <p:spPr>
          <a:xfrm>
            <a:off x="885264" y="2475069"/>
            <a:ext cx="1279712" cy="22778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1B1EB5-4FFB-9392-076B-AE02B2F450ED}"/>
              </a:ext>
            </a:extLst>
          </p:cNvPr>
          <p:cNvSpPr/>
          <p:nvPr/>
        </p:nvSpPr>
        <p:spPr>
          <a:xfrm>
            <a:off x="5311588" y="1317811"/>
            <a:ext cx="3351818" cy="272303"/>
          </a:xfrm>
          <a:prstGeom prst="rect">
            <a:avLst/>
          </a:prstGeom>
          <a:solidFill>
            <a:schemeClr val="bg1"/>
          </a:solidFill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TD </a:t>
            </a:r>
            <a:r>
              <a:rPr lang="ko-KR" altLang="en-US" sz="1400" dirty="0">
                <a:solidFill>
                  <a:schemeClr val="tx1"/>
                </a:solidFill>
              </a:rPr>
              <a:t>예측의 </a:t>
            </a:r>
            <a:r>
              <a:rPr lang="en-US" altLang="ko-KR" sz="1400" dirty="0">
                <a:solidFill>
                  <a:schemeClr val="tx1"/>
                </a:solidFill>
              </a:rPr>
              <a:t>n-</a:t>
            </a:r>
            <a:r>
              <a:rPr lang="ko-KR" altLang="en-US" sz="1400" dirty="0">
                <a:solidFill>
                  <a:schemeClr val="tx1"/>
                </a:solidFill>
              </a:rPr>
              <a:t>스텝 예측의 </a:t>
            </a:r>
            <a:r>
              <a:rPr lang="en-US" altLang="ko-KR" sz="1400" dirty="0">
                <a:solidFill>
                  <a:schemeClr val="tx1"/>
                </a:solidFill>
              </a:rPr>
              <a:t>n</a:t>
            </a:r>
            <a:r>
              <a:rPr lang="ko-KR" altLang="en-US" sz="1400" dirty="0">
                <a:solidFill>
                  <a:schemeClr val="tx1"/>
                </a:solidFill>
              </a:rPr>
              <a:t>에 해당한다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54FA87-8BFF-2BED-29C2-E0C4D5167D0E}"/>
              </a:ext>
            </a:extLst>
          </p:cNvPr>
          <p:cNvSpPr/>
          <p:nvPr/>
        </p:nvSpPr>
        <p:spPr>
          <a:xfrm>
            <a:off x="2487573" y="1815354"/>
            <a:ext cx="3607445" cy="508746"/>
          </a:xfrm>
          <a:prstGeom prst="rect">
            <a:avLst/>
          </a:prstGeom>
          <a:solidFill>
            <a:schemeClr val="bg1"/>
          </a:solidFill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기존의 코드를 </a:t>
            </a:r>
            <a:r>
              <a:rPr lang="ko-KR" altLang="en-US" sz="1400">
                <a:solidFill>
                  <a:schemeClr val="tx1"/>
                </a:solidFill>
              </a:rPr>
              <a:t>바로 실행시키면 오류가 발생하기 때문에 해결하기 위한 코드 추가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B7D15E-2BF1-6709-2158-2011D2277174}"/>
              </a:ext>
            </a:extLst>
          </p:cNvPr>
          <p:cNvCxnSpPr>
            <a:cxnSpLocks/>
          </p:cNvCxnSpPr>
          <p:nvPr/>
        </p:nvCxnSpPr>
        <p:spPr>
          <a:xfrm flipH="1" flipV="1">
            <a:off x="4195482" y="1156447"/>
            <a:ext cx="1116106" cy="2475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33A1FF-E1BA-A962-DD9A-6A5C6A27971A}"/>
              </a:ext>
            </a:extLst>
          </p:cNvPr>
          <p:cNvCxnSpPr>
            <a:cxnSpLocks/>
          </p:cNvCxnSpPr>
          <p:nvPr/>
        </p:nvCxnSpPr>
        <p:spPr>
          <a:xfrm flipH="1">
            <a:off x="2164976" y="2324100"/>
            <a:ext cx="1633818" cy="2867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96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dirty="0"/>
              <a:t>N </a:t>
            </a:r>
            <a:r>
              <a:rPr lang="ko-KR" altLang="en-US" dirty="0"/>
              <a:t>단계 예측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6EFCB-F853-9D22-342C-021E6C79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33248"/>
            <a:ext cx="7421011" cy="30770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D229A8-3602-BF57-9F7F-38882B920493}"/>
              </a:ext>
            </a:extLst>
          </p:cNvPr>
          <p:cNvSpPr/>
          <p:nvPr/>
        </p:nvSpPr>
        <p:spPr>
          <a:xfrm>
            <a:off x="185236" y="1033249"/>
            <a:ext cx="1031723" cy="19715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F7B4D8-7972-951C-0260-C513F6D4ABE7}"/>
              </a:ext>
            </a:extLst>
          </p:cNvPr>
          <p:cNvSpPr/>
          <p:nvPr/>
        </p:nvSpPr>
        <p:spPr>
          <a:xfrm>
            <a:off x="6025743" y="2160561"/>
            <a:ext cx="751576" cy="19715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28D566-39C6-38D3-4FD5-BBE99A2C9296}"/>
              </a:ext>
            </a:extLst>
          </p:cNvPr>
          <p:cNvSpPr/>
          <p:nvPr/>
        </p:nvSpPr>
        <p:spPr>
          <a:xfrm>
            <a:off x="4955384" y="1008526"/>
            <a:ext cx="4003380" cy="709399"/>
          </a:xfrm>
          <a:prstGeom prst="rect">
            <a:avLst/>
          </a:prstGeom>
          <a:solidFill>
            <a:schemeClr val="bg1"/>
          </a:solidFill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N</a:t>
            </a:r>
            <a:r>
              <a:rPr lang="ko-KR" altLang="en-US" sz="1400" dirty="0">
                <a:solidFill>
                  <a:schemeClr val="tx1"/>
                </a:solidFill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 err="1">
                <a:solidFill>
                  <a:schemeClr val="tx1"/>
                </a:solidFill>
              </a:rPr>
              <a:t>일때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코드에서 작동하지 않을 뿐더러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일 경우 </a:t>
            </a:r>
            <a:r>
              <a:rPr lang="en-US" altLang="ko-KR" dirty="0">
                <a:solidFill>
                  <a:schemeClr val="tx1"/>
                </a:solidFill>
              </a:rPr>
              <a:t>n-</a:t>
            </a:r>
            <a:r>
              <a:rPr lang="ko-KR" altLang="en-US" dirty="0">
                <a:solidFill>
                  <a:schemeClr val="tx1"/>
                </a:solidFill>
              </a:rPr>
              <a:t>스텝 예측하는 의미가 없다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따라서 </a:t>
            </a:r>
            <a:r>
              <a:rPr lang="en-US" altLang="ko-KR" sz="1400" dirty="0">
                <a:solidFill>
                  <a:schemeClr val="tx1"/>
                </a:solidFill>
              </a:rPr>
              <a:t>n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이상의 정수가 되어야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2AA42DE-DE9C-426E-EA53-C754072DEDF1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1216959" y="1131828"/>
            <a:ext cx="3738425" cy="231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5F4C130-89A2-B2C6-14BC-D390FCA4DDFC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6401531" y="1717925"/>
            <a:ext cx="777100" cy="442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04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E49A-6091-9332-C812-3CA1283C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89584"/>
            <a:ext cx="7577418" cy="3419345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과제 내용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1600" dirty="0"/>
              <a:t>과제 </a:t>
            </a:r>
            <a:r>
              <a:rPr lang="en-US" altLang="ko-KR" sz="1600" dirty="0"/>
              <a:t>5-2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앞의 </a:t>
            </a:r>
            <a:r>
              <a:rPr lang="ko-KR" altLang="en-US" sz="1600" dirty="0" err="1"/>
              <a:t>프로즌</a:t>
            </a:r>
            <a:r>
              <a:rPr lang="ko-KR" altLang="en-US" sz="1600" dirty="0"/>
              <a:t> 레이크 예의 첫 방문 몬테카를로</a:t>
            </a:r>
            <a:r>
              <a:rPr lang="en-US" altLang="ko-KR" sz="1600" dirty="0"/>
              <a:t>(FVMC) </a:t>
            </a:r>
            <a:r>
              <a:rPr lang="ko-KR" altLang="en-US" sz="1600" dirty="0"/>
              <a:t>제어코드 실행 분석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모든</a:t>
            </a:r>
            <a:r>
              <a:rPr lang="en-US" altLang="ko-KR" sz="1600" dirty="0"/>
              <a:t> </a:t>
            </a:r>
            <a:r>
              <a:rPr lang="ko-KR" altLang="en-US" sz="1600" dirty="0"/>
              <a:t>방문 몬테카를로 </a:t>
            </a:r>
            <a:r>
              <a:rPr lang="en-US" altLang="ko-KR" sz="1600" dirty="0"/>
              <a:t>(EVMC) </a:t>
            </a:r>
            <a:r>
              <a:rPr lang="ko-KR" altLang="en-US" sz="1600" dirty="0"/>
              <a:t>제어 코드도 실행하고 분석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실행 결과를 </a:t>
            </a:r>
            <a:r>
              <a:rPr lang="en-US" altLang="ko-KR" sz="1600" dirty="0"/>
              <a:t>FVMC</a:t>
            </a:r>
            <a:r>
              <a:rPr lang="ko-KR" altLang="en-US" sz="1600" dirty="0"/>
              <a:t>와 비교 분석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ko-KR" altLang="en-US" sz="1600" dirty="0"/>
              <a:t>과제 </a:t>
            </a:r>
            <a:r>
              <a:rPr lang="en-US" altLang="ko-KR" sz="1600" dirty="0"/>
              <a:t>6-1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앞의 </a:t>
            </a:r>
            <a:r>
              <a:rPr lang="ko-KR" altLang="en-US" sz="1600" dirty="0" err="1"/>
              <a:t>프로즌</a:t>
            </a:r>
            <a:r>
              <a:rPr lang="ko-KR" altLang="en-US" sz="1600" dirty="0"/>
              <a:t> 레이크 예의 시차 학습 실행 분석</a:t>
            </a:r>
            <a:br>
              <a:rPr lang="en-US" altLang="ko-KR" sz="1600" dirty="0"/>
            </a:br>
            <a:r>
              <a:rPr lang="en-US" altLang="ko-KR" sz="1600" dirty="0"/>
              <a:t>- TD(n)</a:t>
            </a:r>
            <a:r>
              <a:rPr lang="ko-KR" altLang="en-US" sz="1600" dirty="0"/>
              <a:t>의 </a:t>
            </a:r>
            <a:r>
              <a:rPr lang="en-US" altLang="ko-KR" sz="1600" dirty="0"/>
              <a:t>n </a:t>
            </a:r>
            <a:r>
              <a:rPr lang="ko-KR" altLang="en-US" sz="1600" dirty="0"/>
              <a:t>단계 예측 코드를 작성하여 실행하고 분석 </a:t>
            </a:r>
            <a:r>
              <a:rPr lang="en-US" altLang="ko-KR" sz="1600" dirty="0"/>
              <a:t>( n</a:t>
            </a:r>
            <a:r>
              <a:rPr lang="ko-KR" altLang="en-US" sz="1600" dirty="0"/>
              <a:t> </a:t>
            </a:r>
            <a:r>
              <a:rPr lang="en-US" altLang="ko-KR" sz="1600" dirty="0"/>
              <a:t>=</a:t>
            </a:r>
            <a:r>
              <a:rPr lang="ko-KR" altLang="en-US" sz="1600" dirty="0"/>
              <a:t> </a:t>
            </a:r>
            <a:r>
              <a:rPr lang="en-US" altLang="ko-KR" sz="1600" dirty="0"/>
              <a:t>0,</a:t>
            </a:r>
            <a:r>
              <a:rPr lang="ko-KR" altLang="en-US" sz="1600" dirty="0"/>
              <a:t> </a:t>
            </a:r>
            <a:r>
              <a:rPr lang="en-US" altLang="ko-KR" sz="1600" dirty="0"/>
              <a:t>3,</a:t>
            </a:r>
            <a:r>
              <a:rPr lang="ko-KR" altLang="en-US" sz="1600" dirty="0"/>
              <a:t> </a:t>
            </a:r>
            <a:r>
              <a:rPr lang="en-US" altLang="ko-KR" sz="1600" dirty="0"/>
              <a:t>5</a:t>
            </a:r>
            <a:r>
              <a:rPr lang="ko-KR" altLang="en-US" sz="1600" dirty="0"/>
              <a:t> 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73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dirty="0"/>
              <a:t>N </a:t>
            </a:r>
            <a:r>
              <a:rPr lang="ko-KR" altLang="en-US" dirty="0"/>
              <a:t>단계 예측 결과 비교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E8340C-D103-7FFB-CBC9-6B980073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53191"/>
            <a:ext cx="3715268" cy="23244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D84679-A0A4-96A8-5692-13F1B6B1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71" y="266378"/>
            <a:ext cx="3801005" cy="2305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95682C-6062-676B-2AD2-974B3FAB8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023" y="2780970"/>
            <a:ext cx="3781953" cy="23625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F0AEC7-EE76-58A5-2E75-0666933E15C7}"/>
              </a:ext>
            </a:extLst>
          </p:cNvPr>
          <p:cNvSpPr/>
          <p:nvPr/>
        </p:nvSpPr>
        <p:spPr>
          <a:xfrm>
            <a:off x="194762" y="3629420"/>
            <a:ext cx="3705742" cy="665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3-</a:t>
            </a:r>
            <a:r>
              <a:rPr lang="ko-KR" altLang="en-US" sz="1400" dirty="0">
                <a:solidFill>
                  <a:schemeClr val="tx1"/>
                </a:solidFill>
              </a:rPr>
              <a:t>스텝일 경우 </a:t>
            </a:r>
            <a:r>
              <a:rPr lang="en-US" altLang="ko-KR" sz="1400" dirty="0">
                <a:solidFill>
                  <a:schemeClr val="tx1"/>
                </a:solidFill>
              </a:rPr>
              <a:t>RMSE </a:t>
            </a:r>
            <a:r>
              <a:rPr lang="ko-KR" altLang="en-US" sz="1400" dirty="0" err="1">
                <a:solidFill>
                  <a:schemeClr val="tx1"/>
                </a:solidFill>
              </a:rPr>
              <a:t>오차값은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0.0052 </a:t>
            </a:r>
            <a:r>
              <a:rPr lang="ko-KR" altLang="en-US" sz="1400" dirty="0">
                <a:solidFill>
                  <a:schemeClr val="tx1"/>
                </a:solidFill>
              </a:rPr>
              <a:t>이며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5-</a:t>
            </a:r>
            <a:r>
              <a:rPr lang="ko-KR" altLang="en-US" dirty="0">
                <a:solidFill>
                  <a:schemeClr val="tx1"/>
                </a:solidFill>
              </a:rPr>
              <a:t>스텝일 경우 </a:t>
            </a:r>
            <a:r>
              <a:rPr lang="en-US" altLang="ko-KR" dirty="0">
                <a:solidFill>
                  <a:schemeClr val="tx1"/>
                </a:solidFill>
              </a:rPr>
              <a:t>RMSE </a:t>
            </a:r>
            <a:r>
              <a:rPr lang="ko-KR" altLang="en-US" dirty="0" err="1">
                <a:solidFill>
                  <a:schemeClr val="tx1"/>
                </a:solidFill>
              </a:rPr>
              <a:t>오차값은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0.0101 </a:t>
            </a:r>
            <a:r>
              <a:rPr lang="ko-KR" altLang="en-US" dirty="0">
                <a:solidFill>
                  <a:schemeClr val="tx1"/>
                </a:solidFill>
              </a:rPr>
              <a:t>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77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FE12F-9FEB-FB0D-68A6-008AA610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17EC06-D479-4A2D-4682-CB0D1880E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599"/>
            <a:ext cx="8536465" cy="3545471"/>
          </a:xfrm>
        </p:spPr>
        <p:txBody>
          <a:bodyPr/>
          <a:lstStyle/>
          <a:p>
            <a:r>
              <a:rPr lang="ko-KR" altLang="en-US" dirty="0"/>
              <a:t>기존의 몬테카를로 방식에서 진화된 몬테카를로 제어 학습은 더 빠른 속도로 학습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n-</a:t>
            </a:r>
            <a:r>
              <a:rPr lang="ko-KR" altLang="en-US" dirty="0"/>
              <a:t>단계 예측 방식은 </a:t>
            </a:r>
            <a:r>
              <a:rPr lang="en-US" altLang="ko-KR" dirty="0"/>
              <a:t>0-</a:t>
            </a:r>
            <a:r>
              <a:rPr lang="ko-KR" altLang="en-US" dirty="0"/>
              <a:t>단계 예측의 경우 알고리즘 상 불가능 하며</a:t>
            </a:r>
            <a:r>
              <a:rPr lang="en-US" altLang="ko-KR" dirty="0"/>
              <a:t>, 1</a:t>
            </a:r>
            <a:r>
              <a:rPr lang="ko-KR" altLang="en-US" dirty="0"/>
              <a:t>이상의 정수 값을 가져야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n-</a:t>
            </a:r>
            <a:r>
              <a:rPr lang="ko-KR" altLang="en-US" dirty="0"/>
              <a:t>단계 예측을 잘 사용하면</a:t>
            </a:r>
            <a:r>
              <a:rPr lang="en-US" altLang="ko-KR" dirty="0"/>
              <a:t>, </a:t>
            </a:r>
            <a:r>
              <a:rPr lang="ko-KR" altLang="en-US" dirty="0"/>
              <a:t>더 높은 정확도의 결과가 도출되게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50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BAA65-1B5A-875B-EB68-FEB63A4C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0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1D4C-A80C-D4B3-B3D4-CD3E1CB3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99" y="1605350"/>
            <a:ext cx="4690147" cy="2052250"/>
          </a:xfrm>
        </p:spPr>
        <p:txBody>
          <a:bodyPr>
            <a:normAutofit/>
          </a:bodyPr>
          <a:lstStyle/>
          <a:p>
            <a:r>
              <a:rPr lang="ko-KR" altLang="en-US" dirty="0"/>
              <a:t>과제 </a:t>
            </a:r>
            <a:r>
              <a:rPr lang="en-US" altLang="ko-KR" dirty="0"/>
              <a:t>5-2</a:t>
            </a:r>
            <a:br>
              <a:rPr lang="en-US" altLang="ko-KR" sz="2800" dirty="0"/>
            </a:br>
            <a:r>
              <a:rPr lang="ko-KR" altLang="en-US" sz="2800" dirty="0"/>
              <a:t>앞의 </a:t>
            </a:r>
            <a:r>
              <a:rPr lang="ko-KR" altLang="en-US" sz="2800" dirty="0" err="1"/>
              <a:t>프로즌</a:t>
            </a:r>
            <a:r>
              <a:rPr lang="ko-KR" altLang="en-US" sz="2800" dirty="0"/>
              <a:t> 레이크 예의 첫 방문 몬테카를로</a:t>
            </a:r>
            <a:r>
              <a:rPr lang="en-US" altLang="ko-KR" sz="2800" dirty="0"/>
              <a:t>(FVMC) </a:t>
            </a:r>
            <a:r>
              <a:rPr lang="ko-KR" altLang="en-US" sz="2800" dirty="0"/>
              <a:t>제어코드 실행 분석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0A2B5-632F-153A-316A-29318BB17B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38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몬타카를로</a:t>
            </a:r>
            <a:r>
              <a:rPr lang="ko-KR" altLang="en-US" dirty="0"/>
              <a:t> 제어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05C7E1-C1A8-082F-7019-4CBDD7EA5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17616"/>
            <a:ext cx="6763871" cy="2928559"/>
          </a:xfrm>
          <a:prstGeom prst="rect">
            <a:avLst/>
          </a:prstGeom>
        </p:spPr>
      </p:pic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BA104150-2008-42DA-D57D-23A23323F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46672"/>
              </p:ext>
            </p:extLst>
          </p:nvPr>
        </p:nvGraphicFramePr>
        <p:xfrm>
          <a:off x="6434416" y="997844"/>
          <a:ext cx="2709584" cy="4145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792">
                  <a:extLst>
                    <a:ext uri="{9D8B030D-6E8A-4147-A177-3AD203B41FA5}">
                      <a16:colId xmlns:a16="http://schemas.microsoft.com/office/drawing/2014/main" val="2510224001"/>
                    </a:ext>
                  </a:extLst>
                </a:gridCol>
                <a:gridCol w="1354792">
                  <a:extLst>
                    <a:ext uri="{9D8B030D-6E8A-4147-A177-3AD203B41FA5}">
                      <a16:colId xmlns:a16="http://schemas.microsoft.com/office/drawing/2014/main" val="732396963"/>
                    </a:ext>
                  </a:extLst>
                </a:gridCol>
              </a:tblGrid>
              <a:tr h="37139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몬테카를로 제어 알고리즘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63756"/>
                  </a:ext>
                </a:extLst>
              </a:tr>
              <a:tr h="1767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</a:t>
                      </a:r>
                      <a:r>
                        <a:rPr lang="ko-KR" altLang="en-US" sz="700" b="1" dirty="0"/>
                        <a:t>매개변수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 </a:t>
                      </a:r>
                      <a:r>
                        <a:rPr lang="ko-KR" altLang="en-US" sz="1100" dirty="0" err="1"/>
                        <a:t>알파값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02546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env</a:t>
                      </a:r>
                      <a:endParaRPr lang="ko-KR" altLang="en-US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최소 </a:t>
                      </a:r>
                      <a:r>
                        <a:rPr lang="ko-KR" altLang="en-US" sz="700" b="1" dirty="0" err="1"/>
                        <a:t>알파값</a:t>
                      </a:r>
                      <a:endParaRPr lang="ko-KR" altLang="en-US" sz="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153289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gamma</a:t>
                      </a:r>
                      <a:endParaRPr lang="ko-KR" altLang="en-US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/>
                        <a:t>알파값</a:t>
                      </a:r>
                      <a:r>
                        <a:rPr lang="ko-KR" altLang="en-US" sz="700" b="1" dirty="0"/>
                        <a:t> 감가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22039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</a:t>
                      </a:r>
                      <a:r>
                        <a:rPr lang="en-US" altLang="ko-KR" sz="700" b="1" dirty="0" err="1"/>
                        <a:t>init_alpha</a:t>
                      </a:r>
                      <a:endParaRPr lang="en-US" altLang="ko-KR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경험 </a:t>
                      </a:r>
                      <a:r>
                        <a:rPr lang="ko-KR" altLang="en-US" sz="700" b="1" dirty="0" err="1"/>
                        <a:t>튜플</a:t>
                      </a:r>
                      <a:r>
                        <a:rPr lang="ko-KR" altLang="en-US" sz="700" b="1" dirty="0"/>
                        <a:t> </a:t>
                      </a:r>
                      <a:r>
                        <a:rPr lang="en-US" altLang="ko-KR" sz="700" b="1" dirty="0"/>
                        <a:t>array</a:t>
                      </a:r>
                      <a:endParaRPr lang="ko-KR" altLang="en-US" sz="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503277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</a:t>
                      </a:r>
                      <a:r>
                        <a:rPr lang="en-US" altLang="ko-KR" sz="700" b="1" dirty="0" err="1"/>
                        <a:t>min_alpha</a:t>
                      </a:r>
                      <a:endParaRPr lang="en-US" altLang="ko-KR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최소 </a:t>
                      </a:r>
                      <a:r>
                        <a:rPr lang="ko-KR" altLang="en-US" sz="700" b="1" dirty="0" err="1"/>
                        <a:t>알파값</a:t>
                      </a:r>
                      <a:endParaRPr lang="ko-KR" altLang="en-US" sz="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4693"/>
                  </a:ext>
                </a:extLst>
              </a:tr>
              <a:tr h="207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</a:t>
                      </a:r>
                      <a:r>
                        <a:rPr lang="en-US" altLang="ko-KR" sz="700" b="1" dirty="0" err="1"/>
                        <a:t>alpha_decay_ratio</a:t>
                      </a:r>
                      <a:endParaRPr lang="en-US" altLang="ko-KR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/>
                        <a:t>알파값</a:t>
                      </a:r>
                      <a:r>
                        <a:rPr lang="ko-KR" altLang="en-US" sz="700" b="1" dirty="0"/>
                        <a:t> 감가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15644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</a:t>
                      </a:r>
                      <a:r>
                        <a:rPr lang="en-US" altLang="ko-KR" sz="700" b="1" dirty="0" err="1"/>
                        <a:t>init_epsilon</a:t>
                      </a:r>
                      <a:endParaRPr lang="en-US" altLang="ko-KR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초기 </a:t>
                      </a:r>
                      <a:r>
                        <a:rPr lang="ko-KR" altLang="en-US" sz="700" b="1" dirty="0" err="1"/>
                        <a:t>입실론값</a:t>
                      </a:r>
                      <a:endParaRPr lang="ko-KR" altLang="en-US" sz="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60740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</a:t>
                      </a:r>
                      <a:r>
                        <a:rPr lang="en-US" altLang="ko-KR" sz="700" b="1" dirty="0" err="1"/>
                        <a:t>min_epsilon</a:t>
                      </a:r>
                      <a:endParaRPr lang="en-US" altLang="ko-KR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최소 </a:t>
                      </a:r>
                      <a:r>
                        <a:rPr lang="ko-KR" altLang="en-US" sz="700" b="1" dirty="0" err="1"/>
                        <a:t>입실론값</a:t>
                      </a:r>
                      <a:endParaRPr lang="ko-KR" altLang="en-US" sz="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20600"/>
                  </a:ext>
                </a:extLst>
              </a:tr>
              <a:tr h="289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</a:t>
                      </a:r>
                      <a:r>
                        <a:rPr lang="en-US" altLang="ko-KR" sz="700" b="1" dirty="0" err="1"/>
                        <a:t>epsilon_decay_ratio</a:t>
                      </a:r>
                      <a:endParaRPr lang="en-US" altLang="ko-KR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/>
                        <a:t>입실론값</a:t>
                      </a:r>
                      <a:r>
                        <a:rPr lang="ko-KR" altLang="en-US" sz="700" b="1" dirty="0"/>
                        <a:t> 감가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317813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</a:t>
                      </a:r>
                      <a:r>
                        <a:rPr lang="en-US" altLang="ko-KR" sz="700" b="1" dirty="0" err="1"/>
                        <a:t>n_episodes</a:t>
                      </a:r>
                      <a:endParaRPr lang="en-US" altLang="ko-KR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에피소드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218015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</a:t>
                      </a:r>
                      <a:r>
                        <a:rPr lang="en-US" altLang="ko-KR" sz="700" b="1" dirty="0" err="1"/>
                        <a:t>max_steps</a:t>
                      </a:r>
                      <a:endParaRPr lang="en-US" altLang="ko-KR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최대 행동</a:t>
                      </a:r>
                      <a:r>
                        <a:rPr lang="en-US" altLang="ko-KR" sz="700" b="1" dirty="0"/>
                        <a:t>(step) </a:t>
                      </a:r>
                      <a:r>
                        <a:rPr lang="ko-KR" altLang="en-US" sz="700" b="1" dirty="0"/>
                        <a:t>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82477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</a:t>
                      </a:r>
                      <a:r>
                        <a:rPr lang="en-US" altLang="ko-KR" sz="700" b="1" dirty="0" err="1"/>
                        <a:t>first_visit</a:t>
                      </a:r>
                      <a:endParaRPr lang="en-US" altLang="ko-KR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첫 방문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318108"/>
                  </a:ext>
                </a:extLst>
              </a:tr>
              <a:tr h="1767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리턴 </a:t>
                      </a:r>
                      <a:r>
                        <a:rPr lang="en-US" altLang="ko-KR" sz="700" b="1" dirty="0"/>
                        <a:t>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8639534"/>
                  </a:ext>
                </a:extLst>
              </a:tr>
              <a:tr h="271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큐 함수</a:t>
                      </a:r>
                      <a:r>
                        <a:rPr lang="en-US" altLang="ko-KR" sz="700" b="1" dirty="0"/>
                        <a:t>(</a:t>
                      </a:r>
                      <a:r>
                        <a:rPr lang="ko-KR" altLang="en-US" sz="700" b="1" dirty="0"/>
                        <a:t>상태를 선택할 때의 예상 보상</a:t>
                      </a:r>
                      <a:r>
                        <a:rPr lang="en-US" altLang="ko-KR" sz="700" b="1" dirty="0"/>
                        <a:t>)</a:t>
                      </a:r>
                      <a:endParaRPr lang="ko-KR" altLang="en-US" sz="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727171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상태</a:t>
                      </a:r>
                      <a:r>
                        <a:rPr lang="en-US" altLang="ko-KR" sz="700" b="1" dirty="0"/>
                        <a:t>-</a:t>
                      </a:r>
                      <a:r>
                        <a:rPr lang="ko-KR" altLang="en-US" sz="700" b="1" dirty="0"/>
                        <a:t>가치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073285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최적화된 정책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22164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err="1"/>
                        <a:t>Q_track</a:t>
                      </a:r>
                      <a:endParaRPr lang="en-US" altLang="ko-KR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큐 함수의 경험 </a:t>
                      </a:r>
                      <a:r>
                        <a:rPr lang="ko-KR" altLang="en-US" sz="700" b="1" dirty="0" err="1"/>
                        <a:t>튜플</a:t>
                      </a:r>
                      <a:endParaRPr lang="ko-KR" altLang="en-US" sz="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056876"/>
                  </a:ext>
                </a:extLst>
              </a:tr>
              <a:tr h="176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 </a:t>
                      </a:r>
                      <a:r>
                        <a:rPr lang="en-US" altLang="ko-KR" sz="700" b="1" dirty="0" err="1"/>
                        <a:t>pi_track</a:t>
                      </a:r>
                      <a:endParaRPr lang="en-US" altLang="ko-KR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최적화된 정책의 경험 </a:t>
                      </a:r>
                      <a:r>
                        <a:rPr lang="ko-KR" altLang="en-US" sz="700" b="1" dirty="0" err="1"/>
                        <a:t>튜플</a:t>
                      </a:r>
                      <a:endParaRPr lang="ko-KR" altLang="en-US" sz="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12625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8A6DD13-1FC4-17AA-8E82-7C54123A1212}"/>
              </a:ext>
            </a:extLst>
          </p:cNvPr>
          <p:cNvSpPr/>
          <p:nvPr/>
        </p:nvSpPr>
        <p:spPr>
          <a:xfrm>
            <a:off x="185236" y="4060745"/>
            <a:ext cx="477014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기존의 몬테카를로 예측에서 입실론 값을 추가해 우선 탐색 후 찾은 가치함수를 활용합니다</a:t>
            </a:r>
          </a:p>
        </p:txBody>
      </p:sp>
    </p:spTree>
    <p:extLst>
      <p:ext uri="{BB962C8B-B14F-4D97-AF65-F5344CB8AC3E}">
        <p14:creationId xmlns:p14="http://schemas.microsoft.com/office/powerpoint/2010/main" val="350170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임의의 정책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00EABD-EC65-E1DA-3EB2-7D16E801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59961"/>
            <a:ext cx="3029373" cy="16385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AF0519-D0E7-9F63-503E-1DE728A3B7EF}"/>
              </a:ext>
            </a:extLst>
          </p:cNvPr>
          <p:cNvSpPr/>
          <p:nvPr/>
        </p:nvSpPr>
        <p:spPr>
          <a:xfrm>
            <a:off x="5284694" y="1075765"/>
            <a:ext cx="2494430" cy="3697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임의의 정책을 생성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42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환경 생성 및 매개변수 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FCF845-33DD-F20C-7A4E-7DDD2E41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43388"/>
            <a:ext cx="5010849" cy="22767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DF8786-A020-6A27-F91E-316B00F0E678}"/>
              </a:ext>
            </a:extLst>
          </p:cNvPr>
          <p:cNvSpPr/>
          <p:nvPr/>
        </p:nvSpPr>
        <p:spPr>
          <a:xfrm>
            <a:off x="185236" y="3106271"/>
            <a:ext cx="5010848" cy="213910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938E59-F95B-5E10-DE68-651A591FB259}"/>
              </a:ext>
            </a:extLst>
          </p:cNvPr>
          <p:cNvSpPr/>
          <p:nvPr/>
        </p:nvSpPr>
        <p:spPr>
          <a:xfrm>
            <a:off x="273846" y="4294094"/>
            <a:ext cx="3941807" cy="567017"/>
          </a:xfrm>
          <a:prstGeom prst="rect">
            <a:avLst/>
          </a:prstGeom>
          <a:noFill/>
          <a:ln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최적화된 </a:t>
            </a:r>
            <a:r>
              <a:rPr lang="en-US" altLang="ko-KR" dirty="0">
                <a:solidFill>
                  <a:schemeClr val="accent1"/>
                </a:solidFill>
              </a:rPr>
              <a:t>Q</a:t>
            </a:r>
            <a:r>
              <a:rPr lang="ko-KR" altLang="en-US" dirty="0">
                <a:solidFill>
                  <a:schemeClr val="accent1"/>
                </a:solidFill>
              </a:rPr>
              <a:t> 함수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상태</a:t>
            </a:r>
            <a:r>
              <a:rPr lang="en-US" altLang="ko-KR" dirty="0">
                <a:solidFill>
                  <a:schemeClr val="accent1"/>
                </a:solidFill>
              </a:rPr>
              <a:t>-</a:t>
            </a:r>
            <a:r>
              <a:rPr lang="ko-KR" altLang="en-US" dirty="0">
                <a:solidFill>
                  <a:schemeClr val="accent1"/>
                </a:solidFill>
              </a:rPr>
              <a:t>가치 함수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정책이 반환됩니다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03D20A1-FA91-7E8C-82F3-18D3D79AE8ED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244750" y="3320181"/>
            <a:ext cx="325560" cy="9739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3FEDE6E-2BB7-C60F-4BC5-F65D46276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310048"/>
              </p:ext>
            </p:extLst>
          </p:nvPr>
        </p:nvGraphicFramePr>
        <p:xfrm>
          <a:off x="5619665" y="1332500"/>
          <a:ext cx="2865427" cy="914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65427">
                  <a:extLst>
                    <a:ext uri="{9D8B030D-6E8A-4147-A177-3AD203B41FA5}">
                      <a16:colId xmlns:a16="http://schemas.microsoft.com/office/drawing/2014/main" val="26501865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목표 </a:t>
                      </a:r>
                      <a:r>
                        <a:rPr lang="en-US" altLang="ko-KR" dirty="0"/>
                        <a:t>state : 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914194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할인율 </a:t>
                      </a:r>
                      <a:r>
                        <a:rPr lang="en-US" altLang="ko-KR" dirty="0"/>
                        <a:t>gamma : 0.99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28132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에피소드 수 </a:t>
                      </a:r>
                      <a:r>
                        <a:rPr lang="en-US" altLang="ko-KR" dirty="0" err="1"/>
                        <a:t>n_episodes</a:t>
                      </a:r>
                      <a:r>
                        <a:rPr lang="en-US" altLang="ko-KR" dirty="0"/>
                        <a:t> : 10000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37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39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몬테카를로 제어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1A34EE-6683-1A46-2396-BDD69804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18374"/>
            <a:ext cx="7668695" cy="34294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A7882B-35A1-5B12-E626-32B505BC2698}"/>
              </a:ext>
            </a:extLst>
          </p:cNvPr>
          <p:cNvSpPr/>
          <p:nvPr/>
        </p:nvSpPr>
        <p:spPr>
          <a:xfrm>
            <a:off x="5284693" y="1075764"/>
            <a:ext cx="3758453" cy="410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모든 </a:t>
            </a:r>
            <a:r>
              <a:rPr lang="en-US" altLang="ko-KR" dirty="0">
                <a:solidFill>
                  <a:schemeClr val="tx1"/>
                </a:solidFill>
              </a:rPr>
              <a:t>SEEDS </a:t>
            </a:r>
            <a:r>
              <a:rPr lang="ko-KR" altLang="en-US" dirty="0">
                <a:solidFill>
                  <a:schemeClr val="tx1"/>
                </a:solidFill>
              </a:rPr>
              <a:t>값에 따라서 제어를 실행합니다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9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2000" dirty="0"/>
              <a:t>동적 계획법을 통한 상태</a:t>
            </a:r>
            <a:r>
              <a:rPr lang="en-US" altLang="ko-KR" sz="2000" dirty="0"/>
              <a:t>-</a:t>
            </a:r>
            <a:r>
              <a:rPr lang="ko-KR" altLang="en-US" sz="2000" dirty="0"/>
              <a:t>가치 및 정책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F05D5A-B882-9499-E564-4965092A2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2278645"/>
            <a:ext cx="3400900" cy="10193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ADF5C-28AE-B705-9F51-5FE46DAF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6" y="1019102"/>
            <a:ext cx="8916644" cy="1047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C9FEE6-EA5C-D89C-3787-443C3F494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367" y="1468459"/>
            <a:ext cx="1742633" cy="3678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E1D6B7-2BE7-8AF3-A165-C75C208BB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36" y="3307904"/>
            <a:ext cx="5172797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2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1600" dirty="0"/>
              <a:t>첫 방문</a:t>
            </a:r>
            <a:r>
              <a:rPr lang="en-US" altLang="ko-KR" sz="1600" dirty="0"/>
              <a:t>, </a:t>
            </a:r>
            <a:r>
              <a:rPr lang="ko-KR" altLang="en-US" sz="1600" dirty="0"/>
              <a:t>모든 방문 몬테카를로 제어 결과 분석</a:t>
            </a:r>
            <a:br>
              <a:rPr lang="en-US" altLang="ko-KR" sz="1600" dirty="0"/>
            </a:br>
            <a:r>
              <a:rPr lang="ko-KR" altLang="en-US" sz="1600" dirty="0"/>
              <a:t>상태</a:t>
            </a:r>
            <a:r>
              <a:rPr lang="en-US" altLang="ko-KR" sz="1600" dirty="0"/>
              <a:t>-</a:t>
            </a:r>
            <a:r>
              <a:rPr lang="ko-KR" altLang="en-US" sz="1600" dirty="0"/>
              <a:t>가치 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9C2535-2674-4C47-70B7-8D91425EEC09}"/>
              </a:ext>
            </a:extLst>
          </p:cNvPr>
          <p:cNvSpPr/>
          <p:nvPr/>
        </p:nvSpPr>
        <p:spPr>
          <a:xfrm>
            <a:off x="185235" y="1031284"/>
            <a:ext cx="4770147" cy="387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첫 방문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037809-7BB9-1457-C94F-354292D66EBD}"/>
              </a:ext>
            </a:extLst>
          </p:cNvPr>
          <p:cNvSpPr/>
          <p:nvPr/>
        </p:nvSpPr>
        <p:spPr>
          <a:xfrm>
            <a:off x="5271247" y="1031283"/>
            <a:ext cx="3803417" cy="387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모든 방문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9D5D6A-DA57-8480-0CA1-A0AE3340E8D9}"/>
              </a:ext>
            </a:extLst>
          </p:cNvPr>
          <p:cNvCxnSpPr>
            <a:cxnSpLocks/>
          </p:cNvCxnSpPr>
          <p:nvPr/>
        </p:nvCxnSpPr>
        <p:spPr>
          <a:xfrm>
            <a:off x="5123329" y="0"/>
            <a:ext cx="0" cy="51435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D358AEC-65B4-A52F-7B6F-D90640981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0" y="1488486"/>
            <a:ext cx="3419952" cy="8954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D935C53-CF52-DACF-2EB8-45F42F72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0" y="2383961"/>
            <a:ext cx="3391373" cy="8573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844E71-8DF2-8A3D-9A10-79A06C490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0" y="3174196"/>
            <a:ext cx="3419952" cy="8668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D094075-D52E-435E-8AA9-84BEBCB3C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39" y="4112216"/>
            <a:ext cx="2333951" cy="19052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289BA6-AA50-43A0-F147-369D7C7AF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441" y="1488486"/>
            <a:ext cx="3419952" cy="8859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D3B6A8A-FF74-C4BC-5566-5DC589B40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441" y="2361041"/>
            <a:ext cx="3439005" cy="83831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067A454-A3F1-2B28-A90A-2F8BE153B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914" y="3202267"/>
            <a:ext cx="3429479" cy="8573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937A09F-F3BB-C6D2-2DA5-82D43DD7C8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5914" y="4116922"/>
            <a:ext cx="2343477" cy="23815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C5AC02-0C88-7D92-66D0-F552858B93B5}"/>
              </a:ext>
            </a:extLst>
          </p:cNvPr>
          <p:cNvSpPr/>
          <p:nvPr/>
        </p:nvSpPr>
        <p:spPr>
          <a:xfrm>
            <a:off x="2916331" y="4596132"/>
            <a:ext cx="4413996" cy="410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모든 방문의 오차가 더 높게 나온 것을 알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3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741</Words>
  <Application>Microsoft Office PowerPoint</Application>
  <PresentationFormat>화면 슬라이드 쇼(16:9)</PresentationFormat>
  <Paragraphs>135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Google Sans Medium</vt:lpstr>
      <vt:lpstr>Google Sans</vt:lpstr>
      <vt:lpstr>Arial</vt:lpstr>
      <vt:lpstr>맑은 고딕 Semilight</vt:lpstr>
      <vt:lpstr>Roboto Mono Light</vt:lpstr>
      <vt:lpstr>DevFest 2021</vt:lpstr>
      <vt:lpstr>강화학습 과제 5-2, 6-1</vt:lpstr>
      <vt:lpstr>과제 내용  과제 5-2 - 앞의 프로즌 레이크 예의 첫 방문 몬테카를로(FVMC) 제어코드 실행 분석 - 모든 방문 몬테카를로 (EVMC) 제어 코드도 실행하고 분석 - 실행 결과를 FVMC와 비교 분석  과제 6-1 - 앞의 프로즌 레이크 예의 시차 학습 실행 분석 - TD(n)의 n 단계 예측 코드를 작성하여 실행하고 분석 ( n = 0, 3, 5 )</vt:lpstr>
      <vt:lpstr>과제 5-2 앞의 프로즌 레이크 예의 첫 방문 몬테카를로(FVMC) 제어코드 실행 분석</vt:lpstr>
      <vt:lpstr>몬타카를로 제어 코드</vt:lpstr>
      <vt:lpstr>임의의 정책 생성</vt:lpstr>
      <vt:lpstr>환경 생성 및 매개변수 지정</vt:lpstr>
      <vt:lpstr>몬테카를로 제어 실행</vt:lpstr>
      <vt:lpstr>동적 계획법을 통한 상태-가치 및 정책</vt:lpstr>
      <vt:lpstr>첫 방문, 모든 방문 몬테카를로 제어 결과 분석 상태-가치 함수</vt:lpstr>
      <vt:lpstr>첫 방문, 모든 방문 몬테카를로 제어 결과 분석 상태-가치 함수</vt:lpstr>
      <vt:lpstr>첫 방문, 모든 방문 몬테카를로 제어 결과 분석 상태-가치 함수</vt:lpstr>
      <vt:lpstr>그래프로 비교하기</vt:lpstr>
      <vt:lpstr>과제 6-1 앞의 프로즌 레이크 예의 시차 학습 실행 분석</vt:lpstr>
      <vt:lpstr>시차 학습 알고리즘</vt:lpstr>
      <vt:lpstr>환경 및 초기 정책 선언</vt:lpstr>
      <vt:lpstr>시차 학습을 통한 상태-가치 함수</vt:lpstr>
      <vt:lpstr>상태-가치 함수 변화 그래프</vt:lpstr>
      <vt:lpstr>TD, N 단계 예측 코드</vt:lpstr>
      <vt:lpstr>N 단계 예측 실행 코드</vt:lpstr>
      <vt:lpstr>N 단계 예측 결과 비교</vt:lpstr>
      <vt:lpstr>총 정리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351</cp:revision>
  <dcterms:modified xsi:type="dcterms:W3CDTF">2023-10-04T15:09:23Z</dcterms:modified>
</cp:coreProperties>
</file>